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56" r:id="rId2"/>
    <p:sldId id="282" r:id="rId3"/>
    <p:sldId id="283" r:id="rId4"/>
    <p:sldId id="284" r:id="rId5"/>
    <p:sldId id="285" r:id="rId6"/>
  </p:sldIdLst>
  <p:sldSz cx="12192000" cy="6858000"/>
  <p:notesSz cx="6858000" cy="9144000"/>
  <p:embeddedFontLst>
    <p:embeddedFont>
      <p:font typeface="나눔스퀘어라운드 ExtraBold" panose="020B0600000101010101" pitchFamily="50" charset="-127"/>
      <p:bold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LG스마트체 Bold" panose="020B0600000101010101" charset="-127"/>
      <p:bold r:id="rId11"/>
    </p:embeddedFont>
    <p:embeddedFont>
      <p:font typeface="나눔스퀘어 ExtraBold" panose="020B0600000101010101" pitchFamily="50" charset="-127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9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50" userDrawn="1">
          <p15:clr>
            <a:srgbClr val="A4A3A4"/>
          </p15:clr>
        </p15:guide>
        <p15:guide id="4" pos="506" userDrawn="1">
          <p15:clr>
            <a:srgbClr val="A4A3A4"/>
          </p15:clr>
        </p15:guide>
        <p15:guide id="5" pos="71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37AB"/>
    <a:srgbClr val="A58FD1"/>
    <a:srgbClr val="D0C8E8"/>
    <a:srgbClr val="2D1B55"/>
    <a:srgbClr val="E3E6E8"/>
    <a:srgbClr val="E6E6E6"/>
    <a:srgbClr val="331F5F"/>
    <a:srgbClr val="EA36A3"/>
    <a:srgbClr val="1C1135"/>
    <a:srgbClr val="3922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20" autoAdjust="0"/>
    <p:restoredTop sz="96400" autoAdjust="0"/>
  </p:normalViewPr>
  <p:slideViewPr>
    <p:cSldViewPr snapToGrid="0">
      <p:cViewPr varScale="1">
        <p:scale>
          <a:sx n="110" d="100"/>
          <a:sy n="110" d="100"/>
        </p:scale>
        <p:origin x="750" y="120"/>
      </p:cViewPr>
      <p:guideLst>
        <p:guide orient="horz" pos="3793"/>
        <p:guide pos="3840"/>
        <p:guide orient="horz" pos="550"/>
        <p:guide pos="506"/>
        <p:guide pos="71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6C3A9D-9325-4CB3-8EE7-8CD112E01296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40F14-3434-4783-A36D-E1CD64F241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8087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40F14-3434-4783-A36D-E1CD64F2416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5507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40F14-3434-4783-A36D-E1CD64F2416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9595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40F14-3434-4783-A36D-E1CD64F2416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913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940F14-3434-4783-A36D-E1CD64F2416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667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043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1818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608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656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538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063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873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931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764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218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921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281E3-30DE-4CD0-B231-D0C154D49967}" type="datetimeFigureOut">
              <a:rPr lang="ko-KR" altLang="en-US" smtClean="0"/>
              <a:t>2018-06-15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3AAD20-AFB2-4E04-B524-19FB13591D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2139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922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03275" y="851390"/>
            <a:ext cx="176960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600" dirty="0">
                <a:solidFill>
                  <a:srgbClr val="E6E6E6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프로젝트 관리 도구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85282" y="1196794"/>
            <a:ext cx="6436611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산학협력프로젝트</a:t>
            </a:r>
            <a:r>
              <a:rPr lang="en-US" altLang="ko-KR" sz="4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</a:p>
          <a:p>
            <a:r>
              <a:rPr lang="en-US" altLang="ko-KR" sz="6000" dirty="0">
                <a:solidFill>
                  <a:srgbClr val="D0C8E8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Adding Store</a:t>
            </a:r>
          </a:p>
        </p:txBody>
      </p:sp>
      <p:sp>
        <p:nvSpPr>
          <p:cNvPr id="46" name="자유형 45"/>
          <p:cNvSpPr/>
          <p:nvPr/>
        </p:nvSpPr>
        <p:spPr>
          <a:xfrm>
            <a:off x="7482952" y="1863725"/>
            <a:ext cx="3551309" cy="4994275"/>
          </a:xfrm>
          <a:custGeom>
            <a:avLst/>
            <a:gdLst>
              <a:gd name="connsiteX0" fmla="*/ 1576283 w 3551309"/>
              <a:gd name="connsiteY0" fmla="*/ 270244 h 4994275"/>
              <a:gd name="connsiteX1" fmla="*/ 1549850 w 3551309"/>
              <a:gd name="connsiteY1" fmla="*/ 281193 h 4994275"/>
              <a:gd name="connsiteX2" fmla="*/ 1538901 w 3551309"/>
              <a:gd name="connsiteY2" fmla="*/ 307626 h 4994275"/>
              <a:gd name="connsiteX3" fmla="*/ 1538901 w 3551309"/>
              <a:gd name="connsiteY3" fmla="*/ 307625 h 4994275"/>
              <a:gd name="connsiteX4" fmla="*/ 1538901 w 3551309"/>
              <a:gd name="connsiteY4" fmla="*/ 307626 h 4994275"/>
              <a:gd name="connsiteX5" fmla="*/ 1538901 w 3551309"/>
              <a:gd name="connsiteY5" fmla="*/ 307626 h 4994275"/>
              <a:gd name="connsiteX6" fmla="*/ 1549850 w 3551309"/>
              <a:gd name="connsiteY6" fmla="*/ 334058 h 4994275"/>
              <a:gd name="connsiteX7" fmla="*/ 1576283 w 3551309"/>
              <a:gd name="connsiteY7" fmla="*/ 345007 h 4994275"/>
              <a:gd name="connsiteX8" fmla="*/ 1975027 w 3551309"/>
              <a:gd name="connsiteY8" fmla="*/ 345008 h 4994275"/>
              <a:gd name="connsiteX9" fmla="*/ 2012409 w 3551309"/>
              <a:gd name="connsiteY9" fmla="*/ 307626 h 4994275"/>
              <a:gd name="connsiteX10" fmla="*/ 2012410 w 3551309"/>
              <a:gd name="connsiteY10" fmla="*/ 307626 h 4994275"/>
              <a:gd name="connsiteX11" fmla="*/ 1975028 w 3551309"/>
              <a:gd name="connsiteY11" fmla="*/ 270244 h 4994275"/>
              <a:gd name="connsiteX12" fmla="*/ 591897 w 3551309"/>
              <a:gd name="connsiteY12" fmla="*/ 0 h 4994275"/>
              <a:gd name="connsiteX13" fmla="*/ 2959412 w 3551309"/>
              <a:gd name="connsiteY13" fmla="*/ 0 h 4994275"/>
              <a:gd name="connsiteX14" fmla="*/ 3551309 w 3551309"/>
              <a:gd name="connsiteY14" fmla="*/ 591897 h 4994275"/>
              <a:gd name="connsiteX15" fmla="*/ 3551309 w 3551309"/>
              <a:gd name="connsiteY15" fmla="*/ 4994275 h 4994275"/>
              <a:gd name="connsiteX16" fmla="*/ 0 w 3551309"/>
              <a:gd name="connsiteY16" fmla="*/ 4994275 h 4994275"/>
              <a:gd name="connsiteX17" fmla="*/ 0 w 3551309"/>
              <a:gd name="connsiteY17" fmla="*/ 591897 h 4994275"/>
              <a:gd name="connsiteX18" fmla="*/ 591897 w 3551309"/>
              <a:gd name="connsiteY18" fmla="*/ 0 h 499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551309" h="4994275">
                <a:moveTo>
                  <a:pt x="1576283" y="270244"/>
                </a:moveTo>
                <a:cubicBezTo>
                  <a:pt x="1565960" y="270244"/>
                  <a:pt x="1556615" y="274428"/>
                  <a:pt x="1549850" y="281193"/>
                </a:cubicBezTo>
                <a:lnTo>
                  <a:pt x="1538901" y="307626"/>
                </a:lnTo>
                <a:lnTo>
                  <a:pt x="1538901" y="307625"/>
                </a:lnTo>
                <a:lnTo>
                  <a:pt x="1538901" y="307626"/>
                </a:lnTo>
                <a:lnTo>
                  <a:pt x="1538901" y="307626"/>
                </a:lnTo>
                <a:lnTo>
                  <a:pt x="1549850" y="334058"/>
                </a:lnTo>
                <a:cubicBezTo>
                  <a:pt x="1556615" y="340823"/>
                  <a:pt x="1565960" y="345007"/>
                  <a:pt x="1576283" y="345007"/>
                </a:cubicBezTo>
                <a:lnTo>
                  <a:pt x="1975027" y="345008"/>
                </a:lnTo>
                <a:cubicBezTo>
                  <a:pt x="1995673" y="345008"/>
                  <a:pt x="2012409" y="328272"/>
                  <a:pt x="2012409" y="307626"/>
                </a:cubicBezTo>
                <a:lnTo>
                  <a:pt x="2012410" y="307626"/>
                </a:lnTo>
                <a:cubicBezTo>
                  <a:pt x="2012410" y="286980"/>
                  <a:pt x="1995674" y="270244"/>
                  <a:pt x="1975028" y="270244"/>
                </a:cubicBezTo>
                <a:close/>
                <a:moveTo>
                  <a:pt x="591897" y="0"/>
                </a:moveTo>
                <a:lnTo>
                  <a:pt x="2959412" y="0"/>
                </a:lnTo>
                <a:cubicBezTo>
                  <a:pt x="3286308" y="0"/>
                  <a:pt x="3551309" y="265001"/>
                  <a:pt x="3551309" y="591897"/>
                </a:cubicBezTo>
                <a:lnTo>
                  <a:pt x="3551309" y="4994275"/>
                </a:lnTo>
                <a:lnTo>
                  <a:pt x="0" y="4994275"/>
                </a:lnTo>
                <a:lnTo>
                  <a:pt x="0" y="591897"/>
                </a:lnTo>
                <a:cubicBezTo>
                  <a:pt x="0" y="265001"/>
                  <a:pt x="265001" y="0"/>
                  <a:pt x="591897" y="0"/>
                </a:cubicBezTo>
                <a:close/>
              </a:path>
            </a:pathLst>
          </a:custGeom>
          <a:solidFill>
            <a:srgbClr val="A58FD1">
              <a:alpha val="20000"/>
            </a:srgbClr>
          </a:solidFill>
          <a:ln>
            <a:noFill/>
          </a:ln>
          <a:effectLst>
            <a:outerShdw blurRad="1270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D41CA9-D971-4A4E-B1A7-24020584C689}"/>
              </a:ext>
            </a:extLst>
          </p:cNvPr>
          <p:cNvSpPr txBox="1"/>
          <p:nvPr/>
        </p:nvSpPr>
        <p:spPr>
          <a:xfrm>
            <a:off x="3060441" y="5477075"/>
            <a:ext cx="2800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8</a:t>
            </a:r>
            <a:r>
              <a:rPr lang="ko-KR" altLang="en-US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조 강지율</a:t>
            </a:r>
            <a:r>
              <a:rPr lang="en-US" altLang="ko-KR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김도연</a:t>
            </a:r>
            <a:r>
              <a:rPr lang="en-US" altLang="ko-KR" dirty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, </a:t>
            </a:r>
            <a:r>
              <a:rPr lang="ko-KR" altLang="en-US" dirty="0" err="1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한상규</a:t>
            </a:r>
            <a:endParaRPr lang="ko-KR" altLang="en-US" dirty="0">
              <a:solidFill>
                <a:schemeClr val="bg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D73C75F-A9F2-4049-861F-C953045B85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173" y="2705197"/>
            <a:ext cx="4147542" cy="4147542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6C880804-3769-4685-92A5-78C3E168FDD6}"/>
              </a:ext>
            </a:extLst>
          </p:cNvPr>
          <p:cNvSpPr/>
          <p:nvPr/>
        </p:nvSpPr>
        <p:spPr>
          <a:xfrm>
            <a:off x="7794273" y="3322320"/>
            <a:ext cx="2873727" cy="2758440"/>
          </a:xfrm>
          <a:prstGeom prst="ellipse">
            <a:avLst/>
          </a:prstGeom>
          <a:noFill/>
          <a:ln w="184150">
            <a:solidFill>
              <a:srgbClr val="2D1B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1468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 rot="10800000">
            <a:off x="0" y="-104931"/>
            <a:ext cx="12192000" cy="6977921"/>
          </a:xfrm>
          <a:custGeom>
            <a:avLst/>
            <a:gdLst>
              <a:gd name="connsiteX0" fmla="*/ 12192000 w 12192000"/>
              <a:gd name="connsiteY0" fmla="*/ 6858000 h 6858000"/>
              <a:gd name="connsiteX1" fmla="*/ 0 w 12192000"/>
              <a:gd name="connsiteY1" fmla="*/ 6858000 h 6858000"/>
              <a:gd name="connsiteX2" fmla="*/ 0 w 12192000"/>
              <a:gd name="connsiteY2" fmla="*/ 0 h 6858000"/>
              <a:gd name="connsiteX3" fmla="*/ 5884979 w 12192000"/>
              <a:gd name="connsiteY3" fmla="*/ 0 h 6858000"/>
              <a:gd name="connsiteX4" fmla="*/ 12192000 w 12192000"/>
              <a:gd name="connsiteY4" fmla="*/ 365578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5884979" y="0"/>
                </a:lnTo>
                <a:lnTo>
                  <a:pt x="12192000" y="3655789"/>
                </a:lnTo>
                <a:close/>
              </a:path>
            </a:pathLst>
          </a:custGeom>
          <a:solidFill>
            <a:srgbClr val="2D1B5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2DB7E-D54B-49E3-B7EE-821ACDB6C66F}"/>
              </a:ext>
            </a:extLst>
          </p:cNvPr>
          <p:cNvSpPr txBox="1"/>
          <p:nvPr/>
        </p:nvSpPr>
        <p:spPr>
          <a:xfrm>
            <a:off x="260131" y="0"/>
            <a:ext cx="5906269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5000" b="1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INDEX</a:t>
            </a:r>
          </a:p>
        </p:txBody>
      </p:sp>
      <p:sp>
        <p:nvSpPr>
          <p:cNvPr id="3" name="순서도: 연결자 2">
            <a:extLst>
              <a:ext uri="{FF2B5EF4-FFF2-40B4-BE49-F238E27FC236}">
                <a16:creationId xmlns:a16="http://schemas.microsoft.com/office/drawing/2014/main" id="{5D1C7FC5-250A-4AC9-B98D-70ACDF1F668F}"/>
              </a:ext>
            </a:extLst>
          </p:cNvPr>
          <p:cNvSpPr/>
          <p:nvPr/>
        </p:nvSpPr>
        <p:spPr>
          <a:xfrm>
            <a:off x="1905711" y="2503917"/>
            <a:ext cx="1025495" cy="1025495"/>
          </a:xfrm>
          <a:prstGeom prst="flowChartConnector">
            <a:avLst/>
          </a:prstGeom>
          <a:solidFill>
            <a:srgbClr val="D0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1424FF-31E3-4C04-8BCF-78C69317B476}"/>
              </a:ext>
            </a:extLst>
          </p:cNvPr>
          <p:cNvSpPr txBox="1"/>
          <p:nvPr/>
        </p:nvSpPr>
        <p:spPr>
          <a:xfrm>
            <a:off x="1927074" y="3746504"/>
            <a:ext cx="982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개요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11D403-BBFA-4AAA-8B39-4BA847429B2B}"/>
              </a:ext>
            </a:extLst>
          </p:cNvPr>
          <p:cNvSpPr txBox="1"/>
          <p:nvPr/>
        </p:nvSpPr>
        <p:spPr>
          <a:xfrm>
            <a:off x="9383332" y="3750137"/>
            <a:ext cx="1770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시연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F94009-D5D7-4B92-A80D-F93727A057D0}"/>
              </a:ext>
            </a:extLst>
          </p:cNvPr>
          <p:cNvSpPr txBox="1"/>
          <p:nvPr/>
        </p:nvSpPr>
        <p:spPr>
          <a:xfrm>
            <a:off x="5382094" y="3750137"/>
            <a:ext cx="1770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>
                    <a:lumMod val="9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기대효과</a:t>
            </a:r>
          </a:p>
        </p:txBody>
      </p:sp>
      <p:sp>
        <p:nvSpPr>
          <p:cNvPr id="13" name="순서도: 연결자 12">
            <a:extLst>
              <a:ext uri="{FF2B5EF4-FFF2-40B4-BE49-F238E27FC236}">
                <a16:creationId xmlns:a16="http://schemas.microsoft.com/office/drawing/2014/main" id="{6A29288C-720F-42E3-90C6-B1A7C20F0254}"/>
              </a:ext>
            </a:extLst>
          </p:cNvPr>
          <p:cNvSpPr/>
          <p:nvPr/>
        </p:nvSpPr>
        <p:spPr>
          <a:xfrm>
            <a:off x="5754549" y="2509613"/>
            <a:ext cx="1025495" cy="1025495"/>
          </a:xfrm>
          <a:prstGeom prst="flowChartConnector">
            <a:avLst/>
          </a:prstGeom>
          <a:solidFill>
            <a:srgbClr val="A58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순서도: 연결자 13">
            <a:extLst>
              <a:ext uri="{FF2B5EF4-FFF2-40B4-BE49-F238E27FC236}">
                <a16:creationId xmlns:a16="http://schemas.microsoft.com/office/drawing/2014/main" id="{BC734DF3-5BC5-441A-808E-8611A0465522}"/>
              </a:ext>
            </a:extLst>
          </p:cNvPr>
          <p:cNvSpPr/>
          <p:nvPr/>
        </p:nvSpPr>
        <p:spPr>
          <a:xfrm>
            <a:off x="9755787" y="2503917"/>
            <a:ext cx="1025495" cy="1025495"/>
          </a:xfrm>
          <a:prstGeom prst="flowChartConnector">
            <a:avLst/>
          </a:prstGeom>
          <a:solidFill>
            <a:srgbClr val="5B37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7825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 rot="10800000">
            <a:off x="0" y="-104931"/>
            <a:ext cx="12192000" cy="6977921"/>
          </a:xfrm>
          <a:custGeom>
            <a:avLst/>
            <a:gdLst>
              <a:gd name="connsiteX0" fmla="*/ 12192000 w 12192000"/>
              <a:gd name="connsiteY0" fmla="*/ 6858000 h 6858000"/>
              <a:gd name="connsiteX1" fmla="*/ 0 w 12192000"/>
              <a:gd name="connsiteY1" fmla="*/ 6858000 h 6858000"/>
              <a:gd name="connsiteX2" fmla="*/ 0 w 12192000"/>
              <a:gd name="connsiteY2" fmla="*/ 0 h 6858000"/>
              <a:gd name="connsiteX3" fmla="*/ 5884979 w 12192000"/>
              <a:gd name="connsiteY3" fmla="*/ 0 h 6858000"/>
              <a:gd name="connsiteX4" fmla="*/ 12192000 w 12192000"/>
              <a:gd name="connsiteY4" fmla="*/ 365578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5884979" y="0"/>
                </a:lnTo>
                <a:lnTo>
                  <a:pt x="12192000" y="3655789"/>
                </a:lnTo>
                <a:close/>
              </a:path>
            </a:pathLst>
          </a:custGeom>
          <a:solidFill>
            <a:srgbClr val="2D1B5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양쪽 모서리가 둥근 사각형 8"/>
          <p:cNvSpPr/>
          <p:nvPr/>
        </p:nvSpPr>
        <p:spPr>
          <a:xfrm>
            <a:off x="584616" y="345233"/>
            <a:ext cx="10957810" cy="6177488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635000" dist="63500" dir="16200000" rotWithShape="0">
              <a:srgbClr val="61999F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2DB7E-D54B-49E3-B7EE-821ACDB6C66F}"/>
              </a:ext>
            </a:extLst>
          </p:cNvPr>
          <p:cNvSpPr txBox="1"/>
          <p:nvPr/>
        </p:nvSpPr>
        <p:spPr>
          <a:xfrm>
            <a:off x="755787" y="484305"/>
            <a:ext cx="5906269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5000" b="1" dirty="0">
                <a:solidFill>
                  <a:srgbClr val="331F5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개요</a:t>
            </a:r>
            <a:endParaRPr lang="en-US" altLang="ko-KR" sz="5000" b="1" dirty="0">
              <a:solidFill>
                <a:srgbClr val="331F5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28BE9EF-57A8-4B8B-B8C5-E90DF33CF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9462" y="1253746"/>
            <a:ext cx="5553075" cy="3533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A01F1C-26C1-4442-B084-3346E67776B8}"/>
              </a:ext>
            </a:extLst>
          </p:cNvPr>
          <p:cNvSpPr txBox="1"/>
          <p:nvPr/>
        </p:nvSpPr>
        <p:spPr>
          <a:xfrm>
            <a:off x="3308509" y="5053019"/>
            <a:ext cx="5276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애자일 프로세스를 통한 프로젝트 개발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0AB09B-A190-48C2-A5DD-21A04C450E17}"/>
              </a:ext>
            </a:extLst>
          </p:cNvPr>
          <p:cNvSpPr txBox="1"/>
          <p:nvPr/>
        </p:nvSpPr>
        <p:spPr>
          <a:xfrm>
            <a:off x="3308509" y="5561665"/>
            <a:ext cx="5276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사용자의 정확한 요구사항 파악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B3074B-77EB-47F2-9F17-9BEBD091FF3C}"/>
              </a:ext>
            </a:extLst>
          </p:cNvPr>
          <p:cNvSpPr txBox="1"/>
          <p:nvPr/>
        </p:nvSpPr>
        <p:spPr>
          <a:xfrm>
            <a:off x="3308509" y="6023331"/>
            <a:ext cx="5564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크라우드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dirty="0" err="1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펀딩을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통한 신뢰성 있는 프로젝트 개발</a:t>
            </a:r>
          </a:p>
        </p:txBody>
      </p:sp>
    </p:spTree>
    <p:extLst>
      <p:ext uri="{BB962C8B-B14F-4D97-AF65-F5344CB8AC3E}">
        <p14:creationId xmlns:p14="http://schemas.microsoft.com/office/powerpoint/2010/main" val="2902648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 rot="10800000">
            <a:off x="0" y="-104931"/>
            <a:ext cx="12192000" cy="6977921"/>
          </a:xfrm>
          <a:custGeom>
            <a:avLst/>
            <a:gdLst>
              <a:gd name="connsiteX0" fmla="*/ 12192000 w 12192000"/>
              <a:gd name="connsiteY0" fmla="*/ 6858000 h 6858000"/>
              <a:gd name="connsiteX1" fmla="*/ 0 w 12192000"/>
              <a:gd name="connsiteY1" fmla="*/ 6858000 h 6858000"/>
              <a:gd name="connsiteX2" fmla="*/ 0 w 12192000"/>
              <a:gd name="connsiteY2" fmla="*/ 0 h 6858000"/>
              <a:gd name="connsiteX3" fmla="*/ 5884979 w 12192000"/>
              <a:gd name="connsiteY3" fmla="*/ 0 h 6858000"/>
              <a:gd name="connsiteX4" fmla="*/ 12192000 w 12192000"/>
              <a:gd name="connsiteY4" fmla="*/ 365578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5884979" y="0"/>
                </a:lnTo>
                <a:lnTo>
                  <a:pt x="12192000" y="3655789"/>
                </a:lnTo>
                <a:close/>
              </a:path>
            </a:pathLst>
          </a:custGeom>
          <a:solidFill>
            <a:srgbClr val="2D1B5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" name="양쪽 모서리가 둥근 사각형 8"/>
          <p:cNvSpPr/>
          <p:nvPr/>
        </p:nvSpPr>
        <p:spPr>
          <a:xfrm>
            <a:off x="584616" y="345233"/>
            <a:ext cx="10957810" cy="6116528"/>
          </a:xfrm>
          <a:prstGeom prst="round2SameRect">
            <a:avLst>
              <a:gd name="adj1" fmla="val 0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635000" dist="63500" dir="16200000" rotWithShape="0">
              <a:srgbClr val="61999F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42DB7E-D54B-49E3-B7EE-821ACDB6C66F}"/>
              </a:ext>
            </a:extLst>
          </p:cNvPr>
          <p:cNvSpPr txBox="1"/>
          <p:nvPr/>
        </p:nvSpPr>
        <p:spPr>
          <a:xfrm>
            <a:off x="755787" y="484305"/>
            <a:ext cx="5906269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5000" b="1" dirty="0">
                <a:solidFill>
                  <a:srgbClr val="331F5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</a:t>
            </a:r>
            <a:endParaRPr lang="en-US" altLang="ko-KR" sz="5000" b="1" dirty="0">
              <a:solidFill>
                <a:srgbClr val="331F5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D60538-8380-4CBE-B0F7-F10DDCE3CF01}"/>
              </a:ext>
            </a:extLst>
          </p:cNvPr>
          <p:cNvSpPr txBox="1"/>
          <p:nvPr/>
        </p:nvSpPr>
        <p:spPr>
          <a:xfrm>
            <a:off x="4076360" y="1519244"/>
            <a:ext cx="4284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투자자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BBD48A-7C4B-4541-B8AE-5928A1744A0A}"/>
              </a:ext>
            </a:extLst>
          </p:cNvPr>
          <p:cNvSpPr txBox="1"/>
          <p:nvPr/>
        </p:nvSpPr>
        <p:spPr>
          <a:xfrm>
            <a:off x="4076359" y="3786292"/>
            <a:ext cx="4284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개발자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A48999-AFBB-4A20-9EEE-D438440B3BFE}"/>
              </a:ext>
            </a:extLst>
          </p:cNvPr>
          <p:cNvSpPr txBox="1"/>
          <p:nvPr/>
        </p:nvSpPr>
        <p:spPr>
          <a:xfrm>
            <a:off x="1399045" y="2154074"/>
            <a:ext cx="963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내 의견이 프로젝트에 반영되어 내가 투자한 프로젝트의 개발방향을 제시할 수 있다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1584A9-4A54-4A15-B35C-8273C6D5B3AA}"/>
              </a:ext>
            </a:extLst>
          </p:cNvPr>
          <p:cNvSpPr txBox="1"/>
          <p:nvPr/>
        </p:nvSpPr>
        <p:spPr>
          <a:xfrm>
            <a:off x="1464359" y="2851228"/>
            <a:ext cx="963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스크럼을 통해 개발과정을 실시간으로 확인하여 신뢰성 있는 투자를 할 수 있다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175B2E-CF85-4848-A482-B7325FC04096}"/>
              </a:ext>
            </a:extLst>
          </p:cNvPr>
          <p:cNvSpPr txBox="1"/>
          <p:nvPr/>
        </p:nvSpPr>
        <p:spPr>
          <a:xfrm>
            <a:off x="1333731" y="4619600"/>
            <a:ext cx="963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사용자의 피드백을 확인할 수 있어 사용자와 소통하는 프로젝트 진행가능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5E92A0-7EFA-4F14-92FC-3B5518EE62F2}"/>
              </a:ext>
            </a:extLst>
          </p:cNvPr>
          <p:cNvSpPr txBox="1"/>
          <p:nvPr/>
        </p:nvSpPr>
        <p:spPr>
          <a:xfrm>
            <a:off x="1399045" y="5316754"/>
            <a:ext cx="9639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애자일 방식으로 진행되는 프로젝트 계속 발전 가능</a:t>
            </a:r>
          </a:p>
        </p:txBody>
      </p:sp>
    </p:spTree>
    <p:extLst>
      <p:ext uri="{BB962C8B-B14F-4D97-AF65-F5344CB8AC3E}">
        <p14:creationId xmlns:p14="http://schemas.microsoft.com/office/powerpoint/2010/main" val="2965063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 7"/>
          <p:cNvSpPr/>
          <p:nvPr/>
        </p:nvSpPr>
        <p:spPr>
          <a:xfrm rot="10800000">
            <a:off x="0" y="-104931"/>
            <a:ext cx="12192000" cy="6977921"/>
          </a:xfrm>
          <a:custGeom>
            <a:avLst/>
            <a:gdLst>
              <a:gd name="connsiteX0" fmla="*/ 12192000 w 12192000"/>
              <a:gd name="connsiteY0" fmla="*/ 6858000 h 6858000"/>
              <a:gd name="connsiteX1" fmla="*/ 0 w 12192000"/>
              <a:gd name="connsiteY1" fmla="*/ 6858000 h 6858000"/>
              <a:gd name="connsiteX2" fmla="*/ 0 w 12192000"/>
              <a:gd name="connsiteY2" fmla="*/ 0 h 6858000"/>
              <a:gd name="connsiteX3" fmla="*/ 5884979 w 12192000"/>
              <a:gd name="connsiteY3" fmla="*/ 0 h 6858000"/>
              <a:gd name="connsiteX4" fmla="*/ 12192000 w 12192000"/>
              <a:gd name="connsiteY4" fmla="*/ 365578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12192000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5884979" y="0"/>
                </a:lnTo>
                <a:lnTo>
                  <a:pt x="12192000" y="3655789"/>
                </a:lnTo>
                <a:close/>
              </a:path>
            </a:pathLst>
          </a:custGeom>
          <a:solidFill>
            <a:srgbClr val="2D1B5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11D403-BBFA-4AAA-8B39-4BA847429B2B}"/>
              </a:ext>
            </a:extLst>
          </p:cNvPr>
          <p:cNvSpPr txBox="1"/>
          <p:nvPr/>
        </p:nvSpPr>
        <p:spPr>
          <a:xfrm>
            <a:off x="5210798" y="2830031"/>
            <a:ext cx="177040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>
                    <a:lumMod val="9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시연</a:t>
            </a:r>
          </a:p>
        </p:txBody>
      </p:sp>
    </p:spTree>
    <p:extLst>
      <p:ext uri="{BB962C8B-B14F-4D97-AF65-F5344CB8AC3E}">
        <p14:creationId xmlns:p14="http://schemas.microsoft.com/office/powerpoint/2010/main" val="931291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83</Words>
  <Application>Microsoft Office PowerPoint</Application>
  <PresentationFormat>와이드스크린</PresentationFormat>
  <Paragraphs>24</Paragraphs>
  <Slides>5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Arial</vt:lpstr>
      <vt:lpstr>나눔스퀘어라운드 ExtraBold</vt:lpstr>
      <vt:lpstr>맑은 고딕</vt:lpstr>
      <vt:lpstr>LG스마트체 Bold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주 소현</dc:creator>
  <cp:lastModifiedBy>한상규</cp:lastModifiedBy>
  <cp:revision>87</cp:revision>
  <dcterms:created xsi:type="dcterms:W3CDTF">2017-09-07T05:56:08Z</dcterms:created>
  <dcterms:modified xsi:type="dcterms:W3CDTF">2018-06-15T01:36:49Z</dcterms:modified>
</cp:coreProperties>
</file>

<file path=docProps/thumbnail.jpeg>
</file>